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65" r:id="rId2"/>
    <p:sldId id="296" r:id="rId3"/>
    <p:sldId id="308" r:id="rId4"/>
    <p:sldId id="309" r:id="rId5"/>
    <p:sldId id="310" r:id="rId6"/>
    <p:sldId id="311" r:id="rId7"/>
    <p:sldId id="314" r:id="rId8"/>
    <p:sldId id="316" r:id="rId9"/>
    <p:sldId id="318" r:id="rId10"/>
    <p:sldId id="319" r:id="rId11"/>
    <p:sldId id="320" r:id="rId12"/>
    <p:sldId id="324" r:id="rId13"/>
    <p:sldId id="325" r:id="rId14"/>
    <p:sldId id="327" r:id="rId15"/>
    <p:sldId id="328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60B2"/>
    <a:srgbClr val="0070C0"/>
    <a:srgbClr val="102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5" autoAdjust="0"/>
    <p:restoredTop sz="97199"/>
  </p:normalViewPr>
  <p:slideViewPr>
    <p:cSldViewPr snapToGrid="0">
      <p:cViewPr varScale="1">
        <p:scale>
          <a:sx n="97" d="100"/>
          <a:sy n="97" d="100"/>
        </p:scale>
        <p:origin x="45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B18E1-3F6E-4AD5-B6E2-42FF205F8000}" type="datetimeFigureOut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F2C18-B02F-43A2-8379-E8F2AA82F7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814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rpubs.com</a:t>
            </a:r>
            <a:r>
              <a:rPr kumimoji="1" lang="en" altLang="zh-TW" dirty="0"/>
              <a:t>/</a:t>
            </a:r>
            <a:r>
              <a:rPr kumimoji="1" lang="en" altLang="zh-TW" dirty="0" err="1"/>
              <a:t>ginger_zhan</a:t>
            </a:r>
            <a:r>
              <a:rPr kumimoji="1" lang="en" altLang="zh-TW" dirty="0"/>
              <a:t>/</a:t>
            </a:r>
            <a:r>
              <a:rPr kumimoji="1" lang="en" altLang="zh-TW" dirty="0" err="1"/>
              <a:t>logistic_regression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EF2C18-B02F-43A2-8379-E8F2AA82F74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5169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04FF56-072E-4BBC-AED2-A9AFFA4AB8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8350D64-A573-40ED-B813-CFE6F99D7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19D3EC-4A76-462A-A51B-08D459E91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87974-F26A-4E38-9800-7216D3ACD021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94AECF-33D0-4DD9-8F2A-264627C82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853CD2F4-7B50-46E8-A41F-5904D0B5B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8818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97C77008-8EA7-494B-B6C9-304F56A207B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5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976472-2A22-4354-AD09-06A012BFC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1BCEC4B-4235-4649-8779-5433A35F2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06C3A0-FDB1-4671-8228-EBDC6494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6C8D-82E4-4A2E-8272-C5622307240B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EA1B48-D20F-477F-90DC-E611A59A6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D46F7F-E5E4-4EA8-89F7-5AF1E99C5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1695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5072AF9-D798-45A8-A4B4-5FA4307B7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85E6EF2-F140-49D2-842B-2B69F3C22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921D3D-3D88-4996-9B90-50017CDA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8B5F-D81D-4106-BE53-32D062483A09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9C2C85-39C3-44A5-BA5D-71F17CBB9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5EA8A6-DD1C-487E-940D-9BFF126F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9278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33405B-E4D2-4984-8B29-80239778E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8FAF56-BA39-4D44-A44C-F1F5A73FE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3F45B2-E308-4F58-AD0E-C4D6AEF6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B353F-21BC-4E4D-B140-967D1736CA4A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EFC36D-BB59-48EC-BC95-4082D8461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三角形 6">
            <a:extLst>
              <a:ext uri="{FF2B5EF4-FFF2-40B4-BE49-F238E27FC236}">
                <a16:creationId xmlns:a16="http://schemas.microsoft.com/office/drawing/2014/main" id="{97284219-DFB0-313C-5094-5EDE54ED3163}"/>
              </a:ext>
            </a:extLst>
          </p:cNvPr>
          <p:cNvSpPr/>
          <p:nvPr userDrawn="1"/>
        </p:nvSpPr>
        <p:spPr>
          <a:xfrm>
            <a:off x="11501120" y="6185877"/>
            <a:ext cx="690879" cy="672124"/>
          </a:xfrm>
          <a:prstGeom prst="triangle">
            <a:avLst>
              <a:gd name="adj" fmla="val 100000"/>
            </a:avLst>
          </a:prstGeom>
          <a:solidFill>
            <a:srgbClr val="132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5D0132-5A41-4A96-BFDD-ED31B2F8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8555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97C77008-8EA7-494B-B6C9-304F56A207B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96918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73FB01-19F4-4085-B14F-7C284F45C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55526F-68A9-447A-9345-E80CB602E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908AE9-DAB7-46D8-B456-6A2848E89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62CE-9351-464C-807E-9353DB4C6909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C38BA9-9BEB-4A4F-9FFB-F46F161A1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42FF1CED-6704-4E36-BFC8-FFA9534D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0" y="6363758"/>
            <a:ext cx="2743200" cy="365125"/>
          </a:xfrm>
        </p:spPr>
        <p:txBody>
          <a:bodyPr/>
          <a:lstStyle>
            <a:lvl1pPr>
              <a:defRPr sz="2000"/>
            </a:lvl1pPr>
          </a:lstStyle>
          <a:p>
            <a:fld id="{97C77008-8EA7-494B-B6C9-304F56A207B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0749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14F512-B477-43A1-87CC-D3253E1CB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C634CD-F5F2-49B0-95BD-B35077CEF2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3ACD2CD-B9D8-44E5-A712-0803944E2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9742CE2-4366-4FDB-B34A-4BFD7F1FA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89C7-CF27-4E66-99FE-6ABACF348DDF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2379B31-5A58-4725-A3F1-88BF67B2C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5C8E0-E6B5-47F7-9490-6A3D0244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613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9FBE1D-DBB9-4C6E-A1D5-F76B3B786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C0A523-7222-4173-B5CB-E0AEE2CC0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2B22903-48AE-4B49-BBBC-1156FB8D0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0AA0D85-669A-49E9-A575-555C97FD6B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CBB93B9-9AB7-423E-812E-F2F3B7FA0B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420E2C3-CBDA-49E5-92DF-FA9C0CFA7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2602C-16BE-4AFA-ACD0-878354A885E4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D8C90BE-50E3-44AA-BC7E-2C5AD9789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DCE52D4-A086-4872-A958-9625C1A03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07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6AC2B-837E-43A2-BCAE-2A234A41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2AC1E54-0C3B-4C6A-B29C-2331C3630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51DC-E2EA-47A1-B9A2-A1EE596E7A61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3122244-DD0B-464C-9A1E-B9C517D71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79D9CF-CF30-4EFB-9D98-18434946B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246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4692EC1-73B4-419B-BC0E-A6749C80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5B06-73A3-404F-A861-C05880236FCA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EB7C097-0F96-46EA-B57B-1630065E8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08C38D-CAF3-4540-B5D6-4C5B105E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8867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6424BB-839E-4CF8-92F1-6EF6DC94F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61EFB9-E997-4C0E-BBD7-6022682F4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24B87D5-FB90-4F43-81F0-55B05CDB6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1AFC6DE-2E11-4D7F-84A5-9C9ED06FA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50F9-B1D3-4AA2-AEA0-42223E2AF744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2AA99E-315F-49FF-B25A-CFE32C0D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71B5ACB-642A-4206-8089-641192C41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9469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11B869-3F9E-4555-AB0E-4DC80395A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9F79E45-27DB-4075-B259-7DCC821DB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095216-DAFA-4A41-A933-8FB78CB31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C5B0486-FA84-48D6-ABD7-B249EBF3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5BA33-104C-443F-B77A-629F67F32902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50771A9-38B1-4C78-BA48-DE600AE9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6E61139-7F6A-45C1-A454-0AF05DB64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C77008-8EA7-494B-B6C9-304F56A207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825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7FA315D-BA77-48E8-BC92-657C6AF9C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8BA793F-8AFF-462D-917E-61CA3B92E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09B4CD-C6F4-415F-BEAA-AC5D9FE7C2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0281E-C755-4985-AB20-F929A97F23A8}" type="datetime1">
              <a:rPr lang="zh-TW" altLang="en-US" smtClean="0"/>
              <a:t>2024/2/18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FA76445-8973-4F9E-B932-3D4B81CA1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DF5B75-03D3-446C-B73F-CDDF48AE4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fld id="{97C77008-8EA7-494B-B6C9-304F56A207B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294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vdi.cloud.ntu.edu.tw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an.csie.ntu.edu.tw/" TargetMode="External"/><Relationship Id="rId4" Type="http://schemas.openxmlformats.org/officeDocument/2006/relationships/hyperlink" Target="https://posit.co/download/rstudio-desktop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12855005@ntu.edu.tw" TargetMode="External"/><Relationship Id="rId2" Type="http://schemas.openxmlformats.org/officeDocument/2006/relationships/hyperlink" Target="mailto:f09849002@ntu.edu.tw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r11849035@ntu.edu.tw" TargetMode="External"/><Relationship Id="rId4" Type="http://schemas.openxmlformats.org/officeDocument/2006/relationships/hyperlink" Target="mailto:r11849004@ntu.edu.tw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f09849002@ntu.edu.tw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wnload.cc.ntu.edu.tw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602D4B9-F469-FAA1-F28E-0B481517250F}"/>
              </a:ext>
            </a:extLst>
          </p:cNvPr>
          <p:cNvSpPr/>
          <p:nvPr/>
        </p:nvSpPr>
        <p:spPr>
          <a:xfrm>
            <a:off x="0" y="0"/>
            <a:ext cx="3521440" cy="6858000"/>
          </a:xfrm>
          <a:prstGeom prst="rect">
            <a:avLst/>
          </a:prstGeom>
          <a:solidFill>
            <a:srgbClr val="112A3A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  <a:latin typeface="Verdana" panose="020B0604030504040204" pitchFamily="34" charset="0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B19D6AB-5B89-A950-C693-2BE2E8FC40DC}"/>
              </a:ext>
            </a:extLst>
          </p:cNvPr>
          <p:cNvSpPr/>
          <p:nvPr/>
        </p:nvSpPr>
        <p:spPr>
          <a:xfrm>
            <a:off x="502146" y="1600200"/>
            <a:ext cx="1111344" cy="3657600"/>
          </a:xfrm>
          <a:prstGeom prst="rect">
            <a:avLst/>
          </a:prstGeom>
          <a:noFill/>
          <a:ln w="57150">
            <a:solidFill>
              <a:srgbClr val="FFA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  <a:latin typeface="Verdana" panose="020B0604030504040204" pitchFamily="34" charset="0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5B3A18C-8E2E-40AC-A36C-068B7F50CEB1}"/>
              </a:ext>
            </a:extLst>
          </p:cNvPr>
          <p:cNvSpPr/>
          <p:nvPr/>
        </p:nvSpPr>
        <p:spPr>
          <a:xfrm>
            <a:off x="1084554" y="1045345"/>
            <a:ext cx="10022890" cy="47673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882D360F-E942-DF78-A130-0C8CD40E62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Autofit/>
          </a:bodyPr>
          <a:lstStyle/>
          <a:p>
            <a:pPr>
              <a:lnSpc>
                <a:spcPts val="8000"/>
              </a:lnSpc>
            </a:pPr>
            <a: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112-2 </a:t>
            </a:r>
            <a:r>
              <a:rPr lang="zh-TW" altLang="en-US" sz="20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生物統計學一</a:t>
            </a:r>
            <a: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 </a:t>
            </a:r>
            <a:b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</a:br>
            <a:r>
              <a:rPr lang="zh-TW" altLang="en-US" sz="44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課程說明與統計軟體介紹</a:t>
            </a: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4A0DCE26-BAAA-2BEC-5555-03BB13527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2024/02/20</a:t>
            </a:r>
          </a:p>
        </p:txBody>
      </p:sp>
    </p:spTree>
    <p:extLst>
      <p:ext uri="{BB962C8B-B14F-4D97-AF65-F5344CB8AC3E}">
        <p14:creationId xmlns:p14="http://schemas.microsoft.com/office/powerpoint/2010/main" val="3547456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F4E94334-0EE0-5EDB-50BF-8C5EDAD9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855" y="960120"/>
            <a:ext cx="9155471" cy="4869702"/>
          </a:xfrm>
          <a:prstGeom prst="rect">
            <a:avLst/>
          </a:prstGeom>
        </p:spPr>
      </p:pic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10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625434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-SAS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下載與安裝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(2)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C9684BD3-610E-106E-0E2E-B5A899A6B082}"/>
              </a:ext>
            </a:extLst>
          </p:cNvPr>
          <p:cNvSpPr txBox="1">
            <a:spLocks/>
          </p:cNvSpPr>
          <p:nvPr/>
        </p:nvSpPr>
        <p:spPr>
          <a:xfrm>
            <a:off x="472440" y="99869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登入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軟體下載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統計軟體 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下載檔案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vl="1"/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SAS 9.4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安裝檔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含授權碼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lvl="1"/>
            <a:r>
              <a:rPr lang="en-US" altLang="zh-TW" sz="2000" dirty="0">
                <a:ea typeface="PingFang SC" panose="020B0400000000000000" pitchFamily="34" charset="-122"/>
              </a:rPr>
              <a:t>21GB</a:t>
            </a:r>
            <a:r>
              <a:rPr lang="zh-TW" altLang="en-US" sz="2000" dirty="0">
                <a:ea typeface="PingFang SC" panose="020B0400000000000000" pitchFamily="34" charset="-122"/>
              </a:rPr>
              <a:t>，請盡早下載</a:t>
            </a:r>
            <a:endParaRPr lang="en-US" altLang="zh-TW" sz="2000" dirty="0">
              <a:ea typeface="PingFang SC" panose="020B0400000000000000" pitchFamily="34" charset="-122"/>
            </a:endParaRPr>
          </a:p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依說明文件進行安裝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B31FB8F-1BA9-CC9E-F4D0-0B10BD478E20}"/>
              </a:ext>
            </a:extLst>
          </p:cNvPr>
          <p:cNvSpPr/>
          <p:nvPr/>
        </p:nvSpPr>
        <p:spPr>
          <a:xfrm>
            <a:off x="6495394" y="1703521"/>
            <a:ext cx="461141" cy="260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B9AF5C4-E167-9BBA-0108-F958EBE61CC1}"/>
              </a:ext>
            </a:extLst>
          </p:cNvPr>
          <p:cNvSpPr/>
          <p:nvPr/>
        </p:nvSpPr>
        <p:spPr>
          <a:xfrm>
            <a:off x="7621315" y="3130300"/>
            <a:ext cx="761999" cy="260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81346EB-7E3D-5D71-A5D3-0D7777119F28}"/>
              </a:ext>
            </a:extLst>
          </p:cNvPr>
          <p:cNvSpPr/>
          <p:nvPr/>
        </p:nvSpPr>
        <p:spPr>
          <a:xfrm>
            <a:off x="7102367" y="1703521"/>
            <a:ext cx="461141" cy="260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524CCD-14BD-731F-5210-B0A1002B720E}"/>
              </a:ext>
            </a:extLst>
          </p:cNvPr>
          <p:cNvSpPr/>
          <p:nvPr/>
        </p:nvSpPr>
        <p:spPr>
          <a:xfrm>
            <a:off x="4711263" y="3793766"/>
            <a:ext cx="5930462" cy="294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6487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11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625434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-SAS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下載與安裝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(3)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3B243EDA-29DD-0677-278B-6D0B7DF67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998689"/>
            <a:ext cx="10515600" cy="4351338"/>
          </a:xfrm>
        </p:spPr>
        <p:txBody>
          <a:bodyPr>
            <a:normAutofit/>
          </a:bodyPr>
          <a:lstStyle/>
          <a:p>
            <a:pPr marL="317500" indent="-317500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在個人電腦上安裝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SAS</a:t>
            </a: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只適用於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Windows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使用者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若是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macOS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使用者，可以用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Parallels Desktop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執行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Windows</a:t>
            </a:r>
          </a:p>
          <a:p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57188" indent="-3571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在計中或電腦教室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公衛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214)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進行操作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57188" indent="-3571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以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NTU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VDI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台大虛擬桌面系統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進行操作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2"/>
              </a:rPr>
              <a:t>https://vdi.cloud.ntu.edu.tw/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 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78DC002-0D36-DBE1-C3AF-8B0A8DFB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500" y="3728515"/>
            <a:ext cx="1764183" cy="217569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15596A1-E613-B9E6-9079-4D5E43DA3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056" y="2524441"/>
            <a:ext cx="4728620" cy="349407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70943F1-3841-A411-CAB7-2E27E3422D93}"/>
              </a:ext>
            </a:extLst>
          </p:cNvPr>
          <p:cNvSpPr/>
          <p:nvPr/>
        </p:nvSpPr>
        <p:spPr>
          <a:xfrm>
            <a:off x="5588876" y="5135617"/>
            <a:ext cx="461141" cy="260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30327D9-D6B2-7FDB-CE2C-58B487CE2896}"/>
              </a:ext>
            </a:extLst>
          </p:cNvPr>
          <p:cNvSpPr/>
          <p:nvPr/>
        </p:nvSpPr>
        <p:spPr>
          <a:xfrm>
            <a:off x="7957646" y="3693072"/>
            <a:ext cx="327134" cy="7843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7407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12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848830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-R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下載與安裝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(1)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3B62E3C6-BFE3-A855-1E49-2F5D33764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82" r="14539"/>
          <a:stretch/>
        </p:blipFill>
        <p:spPr>
          <a:xfrm>
            <a:off x="0" y="1558275"/>
            <a:ext cx="5695628" cy="437365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0C25B71-6CD7-8FC4-90A5-D467C72DD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6"/>
          <a:stretch/>
        </p:blipFill>
        <p:spPr>
          <a:xfrm>
            <a:off x="6367528" y="1772629"/>
            <a:ext cx="5696612" cy="3944945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143FB9F9-5647-6DC6-03E5-99B6CFA878EF}"/>
              </a:ext>
            </a:extLst>
          </p:cNvPr>
          <p:cNvSpPr txBox="1"/>
          <p:nvPr/>
        </p:nvSpPr>
        <p:spPr>
          <a:xfrm>
            <a:off x="5738894" y="3560435"/>
            <a:ext cx="757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</a:t>
            </a:r>
            <a:endParaRPr lang="zh-TW" altLang="en-US" dirty="0"/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FC629BB6-2B46-4D4A-6456-17E7879C7116}"/>
              </a:ext>
            </a:extLst>
          </p:cNvPr>
          <p:cNvSpPr/>
          <p:nvPr/>
        </p:nvSpPr>
        <p:spPr>
          <a:xfrm>
            <a:off x="107102" y="4995404"/>
            <a:ext cx="1380736" cy="379923"/>
          </a:xfrm>
          <a:prstGeom prst="roundRect">
            <a:avLst>
              <a:gd name="adj" fmla="val 399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C8A74D88-F1E9-AC35-B2CA-CB433CF10A2C}"/>
              </a:ext>
            </a:extLst>
          </p:cNvPr>
          <p:cNvSpPr/>
          <p:nvPr/>
        </p:nvSpPr>
        <p:spPr>
          <a:xfrm>
            <a:off x="6598309" y="2342611"/>
            <a:ext cx="2204728" cy="379923"/>
          </a:xfrm>
          <a:prstGeom prst="roundRect">
            <a:avLst>
              <a:gd name="adj" fmla="val 399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3A321E38-D18E-9110-FF7D-4AFDF96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61" y="998688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4"/>
              </a:rPr>
              <a:t>RStudio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4"/>
              </a:rPr>
              <a:t> 官網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 Install R -&gt; Taiwan mirror (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5"/>
              </a:rPr>
              <a:t>https://cran.csie.ntu.edu.tw/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 </a:t>
            </a:r>
            <a:endParaRPr lang="zh-TW" altLang="en-US" sz="2000" dirty="0">
              <a:solidFill>
                <a:srgbClr val="FF000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757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13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848830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-R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下載與安裝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(2)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>
            <a:extLst>
              <a:ext uri="{FF2B5EF4-FFF2-40B4-BE49-F238E27FC236}">
                <a16:creationId xmlns:a16="http://schemas.microsoft.com/office/drawing/2014/main" id="{7F6A5E5C-2D5D-4AD9-76F8-6BF6B615C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67" y="1559268"/>
            <a:ext cx="10336294" cy="4163581"/>
          </a:xfrm>
          <a:prstGeom prst="rect">
            <a:avLst/>
          </a:prstGeom>
        </p:spPr>
      </p:pic>
      <p:sp>
        <p:nvSpPr>
          <p:cNvPr id="4" name="圓角矩形 3">
            <a:extLst>
              <a:ext uri="{FF2B5EF4-FFF2-40B4-BE49-F238E27FC236}">
                <a16:creationId xmlns:a16="http://schemas.microsoft.com/office/drawing/2014/main" id="{FFFBEB2E-DA37-BE96-0BF1-10A60B6F4C2C}"/>
              </a:ext>
            </a:extLst>
          </p:cNvPr>
          <p:cNvSpPr/>
          <p:nvPr/>
        </p:nvSpPr>
        <p:spPr>
          <a:xfrm>
            <a:off x="7123817" y="2112886"/>
            <a:ext cx="1380736" cy="170481"/>
          </a:xfrm>
          <a:prstGeom prst="roundRect">
            <a:avLst>
              <a:gd name="adj" fmla="val 399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23F138EA-B68C-98E6-FE2B-8C7603A95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61" y="998688"/>
            <a:ext cx="10515600" cy="4351338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依作業系統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(Windows / macOS)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點選連結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 Install R for the first time </a:t>
            </a:r>
            <a:endParaRPr lang="zh-TW" altLang="en-US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2310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14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599" y="27809"/>
            <a:ext cx="6739377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使用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R Studio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來操作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B0ABC790-D7F9-0B21-5DE3-2980D5100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82" r="14539"/>
          <a:stretch/>
        </p:blipFill>
        <p:spPr>
          <a:xfrm>
            <a:off x="2479729" y="2140178"/>
            <a:ext cx="5695628" cy="4373652"/>
          </a:xfrm>
          <a:prstGeom prst="rect">
            <a:avLst/>
          </a:prstGeom>
        </p:spPr>
      </p:pic>
      <p:sp>
        <p:nvSpPr>
          <p:cNvPr id="9" name="圓角矩形 8">
            <a:extLst>
              <a:ext uri="{FF2B5EF4-FFF2-40B4-BE49-F238E27FC236}">
                <a16:creationId xmlns:a16="http://schemas.microsoft.com/office/drawing/2014/main" id="{EAA1A012-92FE-EFFC-BC83-AAE4BCC8B85A}"/>
              </a:ext>
            </a:extLst>
          </p:cNvPr>
          <p:cNvSpPr/>
          <p:nvPr/>
        </p:nvSpPr>
        <p:spPr>
          <a:xfrm>
            <a:off x="5432156" y="5199540"/>
            <a:ext cx="2123267" cy="370018"/>
          </a:xfrm>
          <a:prstGeom prst="roundRect">
            <a:avLst>
              <a:gd name="adj" fmla="val 399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007727D6-89A2-4C1F-E1E5-12A584F4C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61" y="998687"/>
            <a:ext cx="10515600" cy="4351338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安裝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RStudio 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更清楚的操作介面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lvl="1"/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請先安裝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，再安裝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RStudio</a:t>
            </a:r>
          </a:p>
          <a:p>
            <a:pPr lvl="1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下載網址：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3"/>
              </a:rPr>
              <a:t>https://www.rstudio.com/products/rstudio/download/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208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15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599" y="27809"/>
            <a:ext cx="6739377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作業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30C1DFB5-37EE-B0C7-576E-4B2E93891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684" y="1324693"/>
            <a:ext cx="10515600" cy="4351338"/>
          </a:xfrm>
        </p:spPr>
        <p:txBody>
          <a:bodyPr>
            <a:normAutofit/>
          </a:bodyPr>
          <a:lstStyle/>
          <a:p>
            <a:pPr marL="404813" indent="-396875"/>
            <a:r>
              <a:rPr lang="zh-TW" altLang="en-US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在個人電腦安裝 </a:t>
            </a:r>
            <a:r>
              <a:rPr lang="en-US" altLang="zh-TW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SAS </a:t>
            </a:r>
            <a:r>
              <a:rPr lang="zh-TW" altLang="en-US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與 </a:t>
            </a:r>
            <a:r>
              <a:rPr lang="en-US" altLang="zh-TW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 (R Studio)</a:t>
            </a:r>
            <a:r>
              <a:rPr lang="zh-TW" altLang="en-US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，並確認可以正常開啟軟體</a:t>
            </a:r>
            <a:endParaRPr lang="en-US" altLang="zh-TW" sz="2000" b="1" dirty="0">
              <a:solidFill>
                <a:srgbClr val="FF000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404813" lvl="1" indent="-396875"/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若不安裝在個人電腦，請確保自己可以在上課以外的時間順利操作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SAS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與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，以完成實習課作業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若有安裝上的問題，可於下次實習課後請助教協助，或寫信向助教詢問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本次作業不納入計分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927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2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B4C117-D1D6-87E8-C8E6-9EDA9B619CE7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439275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助教名單與聯絡方式</a:t>
            </a:r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3CA78A55-154E-FA18-BA60-24F106CC9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642" y="1023107"/>
            <a:ext cx="10780644" cy="3330405"/>
          </a:xfrm>
        </p:spPr>
        <p:txBody>
          <a:bodyPr>
            <a:normAutofit/>
          </a:bodyPr>
          <a:lstStyle/>
          <a:p>
            <a:pPr marL="312738" indent="-312738">
              <a:lnSpc>
                <a:spcPct val="150000"/>
              </a:lnSpc>
            </a:pPr>
            <a:r>
              <a:rPr lang="zh-TW" altLang="en-US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廖振博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: 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  <a:hlinkClick r:id="rId2"/>
              </a:rPr>
              <a:t>f09849002@ntu.edu.tw</a:t>
            </a:r>
            <a:endParaRPr lang="en-US" altLang="zh-TW" sz="2200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  <a:p>
            <a:pPr marL="312738" indent="-312738">
              <a:lnSpc>
                <a:spcPct val="150000"/>
              </a:lnSpc>
            </a:pPr>
            <a:r>
              <a:rPr lang="zh-TW" altLang="en-US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邱柏均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:</a:t>
            </a:r>
            <a:r>
              <a:rPr lang="zh-TW" altLang="en-US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 </a:t>
            </a:r>
            <a:r>
              <a:rPr lang="en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  <a:hlinkClick r:id="rId3"/>
              </a:rPr>
              <a:t>r12855005@ntu.edu.tw</a:t>
            </a:r>
            <a:endParaRPr lang="en-US" altLang="zh-TW" sz="2200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  <a:p>
            <a:pPr marL="312738" indent="-312738">
              <a:lnSpc>
                <a:spcPct val="150000"/>
              </a:lnSpc>
            </a:pPr>
            <a:r>
              <a:rPr lang="zh-TW" altLang="en-US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王敬中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: 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  <a:hlinkClick r:id="rId4"/>
              </a:rPr>
              <a:t>r11849004@ntu.edu.tw</a:t>
            </a:r>
            <a:endParaRPr lang="en-US" altLang="zh-TW" sz="2200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  <a:p>
            <a:pPr marL="312738" indent="-312738">
              <a:lnSpc>
                <a:spcPct val="150000"/>
              </a:lnSpc>
            </a:pPr>
            <a:r>
              <a:rPr lang="zh-TW" altLang="en-US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葉頎峻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: </a:t>
            </a:r>
            <a:r>
              <a:rPr lang="en-US" altLang="zh-TW" sz="2200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  <a:hlinkClick r:id="rId5"/>
              </a:rPr>
              <a:t>r11849035@ntu.edu.tw</a:t>
            </a:r>
            <a:endParaRPr lang="en-US" altLang="zh-TW" sz="2200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586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3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B4C117-D1D6-87E8-C8E6-9EDA9B619CE7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課程規劃與成績評量方式</a:t>
            </a: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313152AC-E807-F30C-D807-9263BE5199BD}"/>
              </a:ext>
            </a:extLst>
          </p:cNvPr>
          <p:cNvSpPr txBox="1">
            <a:spLocks/>
          </p:cNvSpPr>
          <p:nvPr/>
        </p:nvSpPr>
        <p:spPr>
          <a:xfrm>
            <a:off x="224311" y="1090602"/>
            <a:ext cx="10689892" cy="4676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indent="-360363"/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正課 </a:t>
            </a:r>
            <a:r>
              <a:rPr lang="en-US" altLang="zh-TW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(13:20 - 15:10 @ </a:t>
            </a:r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公衛 </a:t>
            </a:r>
            <a:r>
              <a:rPr lang="en-US" altLang="zh-TW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215)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李文宗老師授課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統計觀念講解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不定期進行小考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lang="en-US" altLang="zh-TW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60363" indent="-360363"/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實習課 </a:t>
            </a:r>
            <a:r>
              <a:rPr lang="en-US" altLang="zh-TW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(15:30 - 17:20 @</a:t>
            </a:r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 公衛 </a:t>
            </a:r>
            <a:r>
              <a:rPr lang="en-US" altLang="zh-TW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214)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助教授課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操作統計軟體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SAS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每周有實習課作業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到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COOL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上繳交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endParaRPr lang="en-US" altLang="zh-TW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57E0262-0A3C-BBCB-BAD7-F5A90111A5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225651"/>
              </p:ext>
            </p:extLst>
          </p:nvPr>
        </p:nvGraphicFramePr>
        <p:xfrm>
          <a:off x="7130129" y="2406086"/>
          <a:ext cx="4125075" cy="2377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826746">
                  <a:extLst>
                    <a:ext uri="{9D8B030D-6E8A-4147-A177-3AD203B41FA5}">
                      <a16:colId xmlns:a16="http://schemas.microsoft.com/office/drawing/2014/main" val="532951471"/>
                    </a:ext>
                  </a:extLst>
                </a:gridCol>
                <a:gridCol w="1298329">
                  <a:extLst>
                    <a:ext uri="{9D8B030D-6E8A-4147-A177-3AD203B41FA5}">
                      <a16:colId xmlns:a16="http://schemas.microsoft.com/office/drawing/2014/main" val="18510019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評分項目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百分比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46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第一次期中考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20%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7272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第二次期中考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20%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906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期末考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20%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417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出席及隨堂測驗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10%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444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實習課 </a:t>
                      </a:r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作業</a:t>
                      </a:r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+</a:t>
                      </a:r>
                      <a:r>
                        <a:rPr lang="zh-TW" altLang="en-US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上機考</a:t>
                      </a:r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)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30%</a:t>
                      </a:r>
                      <a:endParaRPr lang="zh-TW" altLang="en-US" sz="200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0021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818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4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出席、請假</a:t>
            </a: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BF2D6474-19A6-5DB4-5941-DD7B4A474D17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0AEEFA11-E814-7BA7-E53F-3461CE19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311" y="1090602"/>
            <a:ext cx="10689892" cy="4676795"/>
          </a:xfrm>
        </p:spPr>
        <p:txBody>
          <a:bodyPr>
            <a:normAutofit/>
          </a:bodyPr>
          <a:lstStyle/>
          <a:p>
            <a:pPr marL="401638" indent="-401638"/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出席紀錄</a:t>
            </a:r>
            <a:endParaRPr lang="en-US" altLang="zh-TW" sz="2400" b="1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正課：小考視同點名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實習課：每周需簽到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第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3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周起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endParaRPr lang="en-US" altLang="zh-TW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401638" indent="-401638"/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請假方式</a:t>
            </a:r>
            <a:endParaRPr lang="en-US" altLang="zh-TW" sz="2400" b="1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一律使用學校請假系統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(myntu)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事假、公假請事先提出</a:t>
            </a:r>
          </a:p>
          <a:p>
            <a:pPr marL="803275" lvl="1" indent="-346075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病假最晚於一週內提出</a:t>
            </a:r>
          </a:p>
        </p:txBody>
      </p:sp>
    </p:spTree>
    <p:extLst>
      <p:ext uri="{BB962C8B-B14F-4D97-AF65-F5344CB8AC3E}">
        <p14:creationId xmlns:p14="http://schemas.microsoft.com/office/powerpoint/2010/main" val="3280031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5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教科書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5729F593-3D67-0C72-99E1-DF60C0A94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311" y="1090602"/>
            <a:ext cx="11460869" cy="4676795"/>
          </a:xfrm>
        </p:spPr>
        <p:txBody>
          <a:bodyPr>
            <a:normAutofit/>
          </a:bodyPr>
          <a:lstStyle/>
          <a:p>
            <a:pPr marL="401638" indent="-401638"/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以 </a:t>
            </a:r>
            <a:r>
              <a:rPr lang="en-US" altLang="zh-TW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Pagano and Gauvreau </a:t>
            </a:r>
            <a:r>
              <a:rPr lang="zh-TW" altLang="en-US" sz="24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的書為主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vl="1" indent="-457200">
              <a:lnSpc>
                <a:spcPct val="150000"/>
              </a:lnSpc>
              <a:buAutoNum type="arabicPeriod"/>
            </a:pP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Pagano and Gauvreau (2000). Principles of Biostatistics. 2</a:t>
            </a:r>
            <a:r>
              <a:rPr lang="en-US" altLang="zh-TW" sz="2000" baseline="30000" dirty="0">
                <a:latin typeface="PingFang SC" panose="020B0400000000000000" pitchFamily="34" charset="-122"/>
                <a:ea typeface="PingFang SC" panose="020B0400000000000000" pitchFamily="34" charset="-122"/>
              </a:rPr>
              <a:t>nd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edition, Duxbury Press.</a:t>
            </a:r>
          </a:p>
          <a:p>
            <a:pPr lvl="1" indent="-457200">
              <a:lnSpc>
                <a:spcPct val="150000"/>
              </a:lnSpc>
              <a:buAutoNum type="arabicPeriod"/>
            </a:pP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Pagano and Gauvreau (2022). Principles of Biostatistics. 3</a:t>
            </a:r>
            <a:r>
              <a:rPr lang="en-US" altLang="zh-TW" sz="2000" baseline="30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rd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edition, Chapman &amp; Hall.</a:t>
            </a:r>
            <a:endParaRPr lang="en-US" altLang="zh-TW" sz="2000" dirty="0">
              <a:solidFill>
                <a:srgbClr val="FF0000"/>
              </a:solidFill>
              <a:highlight>
                <a:srgbClr val="FFFF00"/>
              </a:highligh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Chernick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and </a:t>
            </a:r>
            <a:r>
              <a:rPr lang="en-US" altLang="zh-TW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Friis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(2003). Introductory Biostatistics for the Health Sciences. Wiley </a:t>
            </a:r>
            <a:r>
              <a:rPr lang="en-US" altLang="zh-TW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InterScience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. (NTU e-book)</a:t>
            </a:r>
          </a:p>
          <a:p>
            <a:pPr marL="6858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Chap T. Le (2003). Introductory Biostatistics. Wiley </a:t>
            </a:r>
            <a:r>
              <a:rPr lang="en-US" altLang="zh-TW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InterScience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. (NTU e-book)</a:t>
            </a:r>
          </a:p>
          <a:p>
            <a:pPr marL="6858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Daniel and Cross (2014). Biostatistics: Basic Concepts and Methodology for the Health Sciences. 10th Edition, John Wiley &amp; Sons.</a:t>
            </a:r>
            <a:endParaRPr lang="zh-TW" altLang="en-US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5261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6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課程大綱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視進度調整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內容版面配置區 7">
            <a:extLst>
              <a:ext uri="{FF2B5EF4-FFF2-40B4-BE49-F238E27FC236}">
                <a16:creationId xmlns:a16="http://schemas.microsoft.com/office/drawing/2014/main" id="{8ACB7A27-3231-87E5-8B37-53322E885C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7587119"/>
              </p:ext>
            </p:extLst>
          </p:nvPr>
        </p:nvGraphicFramePr>
        <p:xfrm>
          <a:off x="1390437" y="988615"/>
          <a:ext cx="9411126" cy="5450543"/>
        </p:xfrm>
        <a:graphic>
          <a:graphicData uri="http://schemas.openxmlformats.org/drawingml/2006/table">
            <a:tbl>
              <a:tblPr firstRow="1" firstCol="1" bandRow="1"/>
              <a:tblGrid>
                <a:gridCol w="571176">
                  <a:extLst>
                    <a:ext uri="{9D8B030D-6E8A-4147-A177-3AD203B41FA5}">
                      <a16:colId xmlns:a16="http://schemas.microsoft.com/office/drawing/2014/main" val="572221533"/>
                    </a:ext>
                  </a:extLst>
                </a:gridCol>
                <a:gridCol w="743856">
                  <a:extLst>
                    <a:ext uri="{9D8B030D-6E8A-4147-A177-3AD203B41FA5}">
                      <a16:colId xmlns:a16="http://schemas.microsoft.com/office/drawing/2014/main" val="310832694"/>
                    </a:ext>
                  </a:extLst>
                </a:gridCol>
                <a:gridCol w="4048047">
                  <a:extLst>
                    <a:ext uri="{9D8B030D-6E8A-4147-A177-3AD203B41FA5}">
                      <a16:colId xmlns:a16="http://schemas.microsoft.com/office/drawing/2014/main" val="1511714906"/>
                    </a:ext>
                  </a:extLst>
                </a:gridCol>
                <a:gridCol w="4048047">
                  <a:extLst>
                    <a:ext uri="{9D8B030D-6E8A-4147-A177-3AD203B41FA5}">
                      <a16:colId xmlns:a16="http://schemas.microsoft.com/office/drawing/2014/main" val="1204708040"/>
                    </a:ext>
                  </a:extLst>
                </a:gridCol>
              </a:tblGrid>
              <a:tr h="3109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b="1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週次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b="1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日期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正課</a:t>
                      </a:r>
                      <a:r>
                        <a:rPr lang="zh-TW" altLang="en-US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單元</a:t>
                      </a:r>
                      <a:r>
                        <a:rPr lang="zh-TW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主題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實習</a:t>
                      </a:r>
                      <a:r>
                        <a:rPr lang="zh-TW" altLang="zh-TW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課</a:t>
                      </a:r>
                      <a:r>
                        <a:rPr lang="zh-TW" altLang="en-US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單元</a:t>
                      </a:r>
                      <a:r>
                        <a:rPr lang="zh-TW" altLang="zh-TW" sz="1400" b="1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主題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6842572"/>
                  </a:ext>
                </a:extLst>
              </a:tr>
              <a:tr h="32368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02/20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描述性統計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課程介紹、統計軟體介紹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9120882"/>
                  </a:ext>
                </a:extLst>
              </a:tr>
              <a:tr h="30749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02/27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zh-TW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基本機率概念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資料建立</a:t>
                      </a:r>
                      <a:r>
                        <a:rPr lang="zh-TW" altLang="en-US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Excel </a:t>
                      </a:r>
                      <a:r>
                        <a:rPr lang="zh-TW" altLang="en-US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描述性統計</a:t>
                      </a: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altLang="en-US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補充</a:t>
                      </a: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TW" altLang="en-US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517276"/>
                  </a:ext>
                </a:extLst>
              </a:tr>
              <a:tr h="3236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03/05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條件機率及貝氏定理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SAS </a:t>
                      </a:r>
                      <a:r>
                        <a:rPr lang="zh-TW" altLang="en-US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資料建立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4201859"/>
                  </a:ext>
                </a:extLst>
              </a:tr>
              <a:tr h="32368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03/12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機率分布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資料整理、篩選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392960"/>
                  </a:ext>
                </a:extLst>
              </a:tr>
              <a:tr h="3317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03/19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抽樣分布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SAS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資料整理、篩選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4613078"/>
                  </a:ext>
                </a:extLst>
              </a:tr>
              <a:tr h="33177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6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03/26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【第一次期中考試】</a:t>
                      </a: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  </a:t>
                      </a:r>
                      <a:endParaRPr lang="zh-TW" sz="1400" kern="100" dirty="0">
                        <a:effectLst/>
                        <a:highlight>
                          <a:srgbClr val="FFFF00"/>
                        </a:highlight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TW" sz="1400" kern="100" dirty="0">
                        <a:effectLst/>
                        <a:highlight>
                          <a:srgbClr val="FFFF00"/>
                        </a:highlight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9836317"/>
                  </a:ext>
                </a:extLst>
              </a:tr>
              <a:tr h="30749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04/02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信賴區間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SAS 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描述性統計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2937354"/>
                  </a:ext>
                </a:extLst>
              </a:tr>
              <a:tr h="33089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04/09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假說檢定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SAS 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圖表製作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7265495"/>
                  </a:ext>
                </a:extLst>
              </a:tr>
              <a:tr h="30837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9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04/16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兩組樣本的比較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 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單一樣本檢定、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兩組樣本檢定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084530"/>
                  </a:ext>
                </a:extLst>
              </a:tr>
              <a:tr h="2913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04/23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變異數分析與多重比較、無母數分析</a:t>
                      </a:r>
                      <a:r>
                        <a:rPr lang="en-US" altLang="zh-TW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補充</a:t>
                      </a:r>
                      <a:r>
                        <a:rPr lang="en-US" altLang="zh-TW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)</a:t>
                      </a:r>
                      <a:endParaRPr lang="zh-TW" altLang="en-US" sz="1400" b="0" i="0" dirty="0">
                        <a:solidFill>
                          <a:srgbClr val="000000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SAS </a:t>
                      </a:r>
                      <a:r>
                        <a:rPr lang="zh-TW" altLang="zh-TW" sz="1400" kern="10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單一樣本檢定、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兩組樣本檢定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212529"/>
                  </a:ext>
                </a:extLst>
              </a:tr>
              <a:tr h="2913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11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04/30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【第二次期中考試】</a:t>
                      </a:r>
                      <a:r>
                        <a:rPr lang="en-US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5039210"/>
                  </a:ext>
                </a:extLst>
              </a:tr>
              <a:tr h="3560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12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05/07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比率的分析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 &amp; SAS 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變異數分析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0565789"/>
                  </a:ext>
                </a:extLst>
              </a:tr>
              <a:tr h="3155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13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05/14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列聯表分析、勝算比與相對危險性</a:t>
                      </a:r>
                      <a:r>
                        <a:rPr lang="en-US" altLang="zh-TW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補充</a:t>
                      </a:r>
                      <a:r>
                        <a:rPr lang="en-US" altLang="zh-TW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)</a:t>
                      </a:r>
                      <a:endParaRPr lang="zh-TW" altLang="en-US" sz="1400" b="0" i="0" dirty="0">
                        <a:solidFill>
                          <a:srgbClr val="000000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</a:t>
                      </a:r>
                      <a:r>
                        <a:rPr lang="zh-TW" altLang="en-US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 </a:t>
                      </a: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&amp; SAS 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列聯表分析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277932"/>
                  </a:ext>
                </a:extLst>
              </a:tr>
              <a:tr h="2994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14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05/21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相關分析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 &amp; SAS</a:t>
                      </a:r>
                      <a:r>
                        <a:rPr lang="zh-TW" altLang="en-US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 迴歸分析</a:t>
                      </a:r>
                      <a:r>
                        <a:rPr lang="zh-TW" altLang="en-US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、無母數</a:t>
                      </a:r>
                      <a:r>
                        <a:rPr lang="zh-TW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分析</a:t>
                      </a: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altLang="en-US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補充</a:t>
                      </a:r>
                      <a:r>
                        <a:rPr lang="en-US" altLang="zh-TW" sz="1400" kern="10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1900204"/>
                  </a:ext>
                </a:extLst>
              </a:tr>
              <a:tr h="30749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15</a:t>
                      </a:r>
                      <a:endParaRPr lang="zh-TW" sz="1400" kern="10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05/28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迴歸分析</a:t>
                      </a:r>
                      <a:r>
                        <a:rPr lang="zh-TW" altLang="en-US" sz="1400" b="0" i="0" dirty="0">
                          <a:solidFill>
                            <a:srgbClr val="222222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、</a:t>
                      </a: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隨機抽樣的方法</a:t>
                      </a:r>
                      <a:r>
                        <a:rPr lang="en-US" altLang="zh-TW" sz="1400" b="0" i="0" dirty="0">
                          <a:solidFill>
                            <a:srgbClr val="222222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zh-TW" altLang="en-US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補充</a:t>
                      </a:r>
                      <a:r>
                        <a:rPr lang="en-US" altLang="zh-TW" sz="1400" b="0" i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)</a:t>
                      </a:r>
                      <a:endParaRPr lang="zh-TW" alt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【</a:t>
                      </a:r>
                      <a:r>
                        <a:rPr lang="zh-TW" altLang="en-US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實習課上機考</a:t>
                      </a:r>
                      <a:r>
                        <a:rPr lang="en-US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】</a:t>
                      </a:r>
                      <a:endParaRPr lang="zh-TW" altLang="zh-TW" sz="1400" kern="100" dirty="0">
                        <a:effectLst/>
                        <a:highlight>
                          <a:srgbClr val="FFFF00"/>
                        </a:highlight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326827"/>
                  </a:ext>
                </a:extLst>
              </a:tr>
              <a:tr h="38955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16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06/04</a:t>
                      </a: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【期末考試】</a:t>
                      </a:r>
                      <a:r>
                        <a:rPr lang="en-US" altLang="zh-TW" sz="1400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PingFang SC" panose="020B0400000000000000" pitchFamily="34" charset="-122"/>
                          <a:ea typeface="PingFang SC" panose="020B0400000000000000" pitchFamily="34" charset="-122"/>
                          <a:cs typeface="Times New Roman" panose="02020603050405020304" pitchFamily="18" charset="0"/>
                        </a:rPr>
                        <a:t>  </a:t>
                      </a:r>
                      <a:endParaRPr lang="zh-TW" altLang="zh-TW" sz="1400" kern="100" dirty="0">
                        <a:effectLst/>
                        <a:highlight>
                          <a:srgbClr val="FFFF00"/>
                        </a:highlight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TW" sz="1400" kern="100" dirty="0"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0400" marR="487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586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931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7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實習課規劃 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佔總成績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30%)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2E5F58C8-6534-1834-5C71-40EF9515D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311" y="1090603"/>
            <a:ext cx="11460869" cy="4729752"/>
          </a:xfrm>
        </p:spPr>
        <p:txBody>
          <a:bodyPr>
            <a:noAutofit/>
          </a:bodyPr>
          <a:lstStyle/>
          <a:p>
            <a:pPr marL="404813" indent="-404813"/>
            <a:r>
              <a:rPr lang="zh-TW" altLang="en-US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作業 </a:t>
            </a:r>
            <a: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(20%)</a:t>
            </a: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內容應包括：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(1)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語法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(2)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結果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(3)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結論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01688" lvl="1" indent="-344488"/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隔周二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20:00 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前，於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COOL 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線上繳交</a:t>
            </a:r>
            <a:endParaRPr lang="en-US" altLang="zh-TW" sz="2000" dirty="0">
              <a:solidFill>
                <a:srgbClr val="FF000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vl="2"/>
            <a:r>
              <a:rPr lang="zh-TW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若上傳失敗請於 </a:t>
            </a:r>
            <a:r>
              <a:rPr lang="en-US" altLang="zh-TW" dirty="0">
                <a:latin typeface="PingFang SC" panose="020B0400000000000000" pitchFamily="34" charset="-122"/>
                <a:ea typeface="PingFang SC" panose="020B0400000000000000" pitchFamily="34" charset="-122"/>
              </a:rPr>
              <a:t>20:10 </a:t>
            </a:r>
            <a:r>
              <a:rPr lang="zh-TW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前將檔案寄給振博助教 </a:t>
            </a:r>
            <a:r>
              <a:rPr lang="en-US" altLang="zh-TW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en-US" altLang="zh-TW" dirty="0">
                <a:latin typeface="PingFang SC" panose="020B0400000000000000" pitchFamily="34" charset="-122"/>
                <a:ea typeface="PingFang SC" panose="020B0400000000000000" pitchFamily="34" charset="-122"/>
                <a:hlinkClick r:id="rId2"/>
              </a:rPr>
              <a:t>f09849002@ntu.edu.tw</a:t>
            </a:r>
            <a:r>
              <a:rPr lang="en-US" altLang="zh-TW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marL="801688" lvl="1" indent="-349250"/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遲交一天扣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10 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分；若抄襲則以 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0 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分計 </a:t>
            </a:r>
            <a:endParaRPr lang="en-US" altLang="zh-TW" sz="2000" dirty="0">
              <a:solidFill>
                <a:srgbClr val="FF000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457200" lvl="1" indent="0">
              <a:buNone/>
            </a:pP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lang="zh-TW" altLang="en-US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上機考 </a:t>
            </a:r>
            <a: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(10%)</a:t>
            </a: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時間：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05/28(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二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) 15:30 – 17:20</a:t>
            </a:r>
          </a:p>
          <a:p>
            <a:pPr marL="801688" lvl="1" indent="-344488"/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考試範圍：實習課內容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選擇一種統計軟體作答即可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marL="457200" lvl="1" indent="0">
              <a:buNone/>
            </a:pP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lang="zh-TW" altLang="en-US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統計軟體</a:t>
            </a:r>
            <a:r>
              <a:rPr lang="en-US" altLang="zh-TW" sz="2000" b="1" dirty="0">
                <a:latin typeface="PingFang SC" panose="020B0400000000000000" pitchFamily="34" charset="-122"/>
                <a:ea typeface="PingFang SC" panose="020B0400000000000000" pitchFamily="34" charset="-122"/>
              </a:rPr>
              <a:t>: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R, SAS</a:t>
            </a:r>
            <a:endParaRPr lang="zh-TW" altLang="en-US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6210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8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526669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-SAS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與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R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E5835C7F-1098-6D7B-CB72-F2CF30E7D183}"/>
              </a:ext>
            </a:extLst>
          </p:cNvPr>
          <p:cNvGrpSpPr/>
          <p:nvPr/>
        </p:nvGrpSpPr>
        <p:grpSpPr>
          <a:xfrm>
            <a:off x="4712380" y="958492"/>
            <a:ext cx="7300944" cy="2360005"/>
            <a:chOff x="5758288" y="1109125"/>
            <a:chExt cx="6128911" cy="2360005"/>
          </a:xfrm>
        </p:grpSpPr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E82A87FF-E6E0-5A0C-FCF3-D71340DF622B}"/>
                </a:ext>
              </a:extLst>
            </p:cNvPr>
            <p:cNvSpPr txBox="1"/>
            <p:nvPr/>
          </p:nvSpPr>
          <p:spPr>
            <a:xfrm>
              <a:off x="5808428" y="1109125"/>
              <a:ext cx="6078771" cy="23600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17500" indent="-3175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TW" sz="2000" b="1" dirty="0">
                  <a:solidFill>
                    <a:srgbClr val="1760B2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SAS: </a:t>
              </a:r>
              <a:r>
                <a:rPr lang="en-US" altLang="zh-TW" sz="2000" b="1" dirty="0">
                  <a:solidFill>
                    <a:srgbClr val="1760B2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S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tatistical </a:t>
              </a:r>
              <a:r>
                <a:rPr lang="en-US" altLang="zh-TW" sz="2000" b="1" dirty="0">
                  <a:solidFill>
                    <a:srgbClr val="1760B2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A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nalysis </a:t>
              </a:r>
              <a:r>
                <a:rPr lang="en-US" altLang="zh-TW" sz="2000" b="1" dirty="0">
                  <a:solidFill>
                    <a:srgbClr val="1760B2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S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oftware</a:t>
              </a:r>
              <a:endParaRPr lang="en-US" altLang="zh-TW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marL="403225" indent="-309563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商業統計軟體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(</a:t>
              </a: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需授權且費用昂貴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)</a:t>
              </a:r>
            </a:p>
            <a:p>
              <a:pPr marL="403225" indent="-309563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僅適用於</a:t>
              </a:r>
              <a:r>
                <a:rPr lang="en-US" altLang="zh-TW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Windows</a:t>
              </a: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系統</a:t>
              </a:r>
              <a:endPara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marL="403225" indent="-309563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屬於模組化的軟體，有現成的工具去處理特定的分析工作</a:t>
              </a:r>
              <a:endPara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endParaRPr>
            </a:p>
            <a:p>
              <a:pPr marL="403225" indent="-309563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學校提供 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SAS 9.4</a:t>
              </a: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，需每年更新授權碼</a:t>
              </a:r>
              <a:endPara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180B5796-FDFD-4118-9690-6EFE24307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8288" y="1185748"/>
              <a:ext cx="393096" cy="381139"/>
            </a:xfrm>
            <a:prstGeom prst="rect">
              <a:avLst/>
            </a:prstGeom>
          </p:spPr>
        </p:pic>
      </p:grp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527F5C6-17B7-1043-4F1E-BE7BC3009625}"/>
              </a:ext>
            </a:extLst>
          </p:cNvPr>
          <p:cNvSpPr txBox="1"/>
          <p:nvPr/>
        </p:nvSpPr>
        <p:spPr>
          <a:xfrm>
            <a:off x="236385" y="2276908"/>
            <a:ext cx="4475995" cy="1898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共通點</a:t>
            </a:r>
            <a:r>
              <a:rPr lang="en-US" altLang="zh-TW" sz="2000" b="1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:</a:t>
            </a:r>
          </a:p>
          <a:p>
            <a:pPr marL="360363" indent="-3524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需撰寫程式執行分析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60363" indent="-3524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有完整的統計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資料分析功能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60363" indent="-3524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可以生成多種統計報表</a:t>
            </a:r>
            <a:endParaRPr lang="en-US" altLang="zh-TW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72A5F43E-BCA2-C6C7-168E-0FAEBF625177}"/>
              </a:ext>
            </a:extLst>
          </p:cNvPr>
          <p:cNvGrpSpPr/>
          <p:nvPr/>
        </p:nvGrpSpPr>
        <p:grpSpPr>
          <a:xfrm>
            <a:off x="4772108" y="3539503"/>
            <a:ext cx="7241216" cy="2360005"/>
            <a:chOff x="5829095" y="3216668"/>
            <a:chExt cx="7241216" cy="2360005"/>
          </a:xfrm>
        </p:grpSpPr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25E9E6A5-1915-5743-9B12-0471202E1509}"/>
                </a:ext>
              </a:extLst>
            </p:cNvPr>
            <p:cNvSpPr txBox="1"/>
            <p:nvPr/>
          </p:nvSpPr>
          <p:spPr>
            <a:xfrm>
              <a:off x="5934619" y="3216668"/>
              <a:ext cx="7135692" cy="23600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17500" indent="-3175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TW" sz="2000" b="1" dirty="0">
                  <a:solidFill>
                    <a:srgbClr val="1760B2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R:</a:t>
              </a:r>
            </a:p>
            <a:p>
              <a:pPr marL="317500" indent="-2667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開源的統計軟體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(</a:t>
              </a: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可以免費使用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</a:rPr>
                <a:t>)</a:t>
              </a:r>
            </a:p>
            <a:p>
              <a:pPr marL="317500" indent="-2667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適用於 </a:t>
              </a:r>
              <a:r>
                <a:rPr lang="en-US" altLang="zh-TW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Windows </a:t>
              </a: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、 </a:t>
              </a:r>
              <a:r>
                <a:rPr lang="en-US" altLang="zh-TW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MAC </a:t>
              </a: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、 </a:t>
              </a:r>
              <a:r>
                <a:rPr lang="en-US" altLang="zh-TW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LINUX</a:t>
              </a:r>
              <a:r>
                <a:rPr lang="zh-TW" altLang="en-US" sz="2000" dirty="0">
                  <a:solidFill>
                    <a:srgbClr val="FF0000"/>
                  </a:solidFill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 作業系統</a:t>
              </a:r>
              <a:endPara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marL="317500" indent="-2667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提供多種套件 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(R packages)</a:t>
              </a: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解決特定的分析問題</a:t>
              </a:r>
              <a:endPara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endParaRPr>
            </a:p>
            <a:p>
              <a:pPr marL="317500" indent="-2667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通常以</a:t>
              </a:r>
              <a:r>
                <a:rPr lang="en-US" altLang="zh-TW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R Studio</a:t>
              </a:r>
              <a:r>
                <a:rPr lang="zh-TW" altLang="en-US" sz="2000" dirty="0">
                  <a:latin typeface="PingFang SC" panose="020B0400000000000000" pitchFamily="34" charset="-122"/>
                  <a:ea typeface="PingFang SC" panose="020B0400000000000000" pitchFamily="34" charset="-122"/>
                  <a:cs typeface="Arial" panose="020B0604020202020204" pitchFamily="34" charset="0"/>
                </a:rPr>
                <a:t>整合開發環境來使用</a:t>
              </a:r>
              <a:endPara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E94CD932-F628-88B9-7DB2-65C115A56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29095" y="3371143"/>
              <a:ext cx="393096" cy="304428"/>
            </a:xfrm>
            <a:prstGeom prst="rect">
              <a:avLst/>
            </a:prstGeom>
          </p:spPr>
        </p:pic>
      </p:grpSp>
      <p:sp>
        <p:nvSpPr>
          <p:cNvPr id="26" name="左大括弧 25">
            <a:extLst>
              <a:ext uri="{FF2B5EF4-FFF2-40B4-BE49-F238E27FC236}">
                <a16:creationId xmlns:a16="http://schemas.microsoft.com/office/drawing/2014/main" id="{C30C8D2E-F5E8-5925-AA7C-4BBAB4103D79}"/>
              </a:ext>
            </a:extLst>
          </p:cNvPr>
          <p:cNvSpPr/>
          <p:nvPr/>
        </p:nvSpPr>
        <p:spPr>
          <a:xfrm>
            <a:off x="4123000" y="1404876"/>
            <a:ext cx="496111" cy="4095340"/>
          </a:xfrm>
          <a:prstGeom prst="leftBrace">
            <a:avLst>
              <a:gd name="adj1" fmla="val 24123"/>
              <a:gd name="adj2" fmla="val 4850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976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39">
            <a:extLst>
              <a:ext uri="{FF2B5EF4-FFF2-40B4-BE49-F238E27FC236}">
                <a16:creationId xmlns:a16="http://schemas.microsoft.com/office/drawing/2014/main" id="{7A01E4CA-820C-38F8-5088-C8D03DDF1789}"/>
              </a:ext>
            </a:extLst>
          </p:cNvPr>
          <p:cNvSpPr txBox="1">
            <a:spLocks/>
          </p:cNvSpPr>
          <p:nvPr/>
        </p:nvSpPr>
        <p:spPr>
          <a:xfrm>
            <a:off x="9479279" y="6513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680A3B-EBA2-4215-A214-5AA53F9EDA3F}" type="slidenum">
              <a:rPr lang="zh-TW" altLang="en-US" smtClean="0">
                <a:solidFill>
                  <a:schemeClr val="bg1"/>
                </a:solidFill>
              </a:rPr>
              <a:pPr/>
              <a:t>9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81D4E50F-66DB-51D3-0426-AC3F411B1A69}"/>
              </a:ext>
            </a:extLst>
          </p:cNvPr>
          <p:cNvSpPr txBox="1">
            <a:spLocks/>
          </p:cNvSpPr>
          <p:nvPr/>
        </p:nvSpPr>
        <p:spPr>
          <a:xfrm>
            <a:off x="122600" y="27809"/>
            <a:ext cx="6254346" cy="7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統計軟體介紹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-SAS</a:t>
            </a:r>
            <a:r>
              <a:rPr lang="zh-TW" altLang="en-US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下載與安裝</a:t>
            </a:r>
            <a:r>
              <a:rPr lang="en-US" altLang="zh-TW" sz="3200" b="1" dirty="0">
                <a:latin typeface="PingFang SC" panose="020B0400000000000000" pitchFamily="34" charset="-122"/>
                <a:ea typeface="PingFang SC" panose="020B0400000000000000" pitchFamily="34" charset="-122"/>
                <a:cs typeface="Verdana" panose="020B0604030504040204" pitchFamily="34" charset="0"/>
              </a:rPr>
              <a:t>(1)</a:t>
            </a:r>
            <a:endParaRPr lang="zh-TW" altLang="en-US" sz="3200" b="1" dirty="0">
              <a:latin typeface="PingFang SC" panose="020B0400000000000000" pitchFamily="34" charset="-122"/>
              <a:ea typeface="PingFang SC" panose="020B0400000000000000" pitchFamily="34" charset="-122"/>
              <a:cs typeface="Verdana" panose="020B0604030504040204" pitchFamily="34" charset="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E410C2F-0CD7-2588-D9D5-8CE0D3585781}"/>
              </a:ext>
            </a:extLst>
          </p:cNvPr>
          <p:cNvCxnSpPr>
            <a:cxnSpLocks/>
          </p:cNvCxnSpPr>
          <p:nvPr/>
        </p:nvCxnSpPr>
        <p:spPr>
          <a:xfrm>
            <a:off x="0" y="768289"/>
            <a:ext cx="12192000" cy="0"/>
          </a:xfrm>
          <a:prstGeom prst="line">
            <a:avLst/>
          </a:prstGeom>
          <a:ln w="41275">
            <a:solidFill>
              <a:srgbClr val="FFAC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D15A6275-A731-3CA4-11EC-6DB5FAE3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998690"/>
            <a:ext cx="11462468" cy="4351338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計中首頁下方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熱門服務 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-&gt; </a:t>
            </a:r>
            <a:r>
              <a:rPr lang="zh-TW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校園授權軟體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(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  <a:hlinkClick r:id="rId2"/>
              </a:rPr>
              <a:t>https://download.cc.ntu.edu.tw/</a:t>
            </a:r>
            <a:r>
              <a:rPr lang="en-US" altLang="zh-TW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lang="zh-TW" altLang="en-US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需在校內網域或使用</a:t>
            </a:r>
            <a:r>
              <a:rPr lang="en-US" altLang="zh-TW" sz="2000" dirty="0">
                <a:solidFill>
                  <a:srgbClr val="FF000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VPN)</a:t>
            </a:r>
            <a:endParaRPr lang="zh-TW" altLang="en-US" sz="2000" dirty="0">
              <a:solidFill>
                <a:srgbClr val="FF000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5E5AEF7-B200-D03D-663E-09B8F309C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906" y="1654236"/>
            <a:ext cx="8437536" cy="485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38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15638</TotalTime>
  <Words>1100</Words>
  <Application>Microsoft Office PowerPoint</Application>
  <PresentationFormat>寬螢幕</PresentationFormat>
  <Paragraphs>189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PingFang SC</vt:lpstr>
      <vt:lpstr>Arial</vt:lpstr>
      <vt:lpstr>Calibri</vt:lpstr>
      <vt:lpstr>Calibri Light</vt:lpstr>
      <vt:lpstr>Verdana</vt:lpstr>
      <vt:lpstr>Office 佈景主題</vt:lpstr>
      <vt:lpstr>112-2 生物統計學一  課程說明與統計軟體介紹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TA研習試教--One-way ANOVA</dc:title>
  <dc:creator>p0958298689@gmail.com</dc:creator>
  <cp:lastModifiedBy>Hermit Chiu</cp:lastModifiedBy>
  <cp:revision>49</cp:revision>
  <dcterms:created xsi:type="dcterms:W3CDTF">2021-09-14T08:12:28Z</dcterms:created>
  <dcterms:modified xsi:type="dcterms:W3CDTF">2024-02-18T12:15:46Z</dcterms:modified>
</cp:coreProperties>
</file>

<file path=docProps/thumbnail.jpeg>
</file>